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4"/>
  </p:notesMasterIdLst>
  <p:sldIdLst>
    <p:sldId id="275" r:id="rId2"/>
    <p:sldId id="257" r:id="rId3"/>
    <p:sldId id="258" r:id="rId4"/>
    <p:sldId id="259" r:id="rId5"/>
    <p:sldId id="260" r:id="rId6"/>
    <p:sldId id="261" r:id="rId7"/>
    <p:sldId id="262" r:id="rId8"/>
    <p:sldId id="263" r:id="rId9"/>
    <p:sldId id="264" r:id="rId10"/>
    <p:sldId id="265" r:id="rId11"/>
    <p:sldId id="276" r:id="rId12"/>
    <p:sldId id="266" r:id="rId13"/>
    <p:sldId id="267" r:id="rId14"/>
    <p:sldId id="268" r:id="rId15"/>
    <p:sldId id="269" r:id="rId16"/>
    <p:sldId id="270" r:id="rId17"/>
    <p:sldId id="271" r:id="rId18"/>
    <p:sldId id="272" r:id="rId19"/>
    <p:sldId id="273" r:id="rId20"/>
    <p:sldId id="279" r:id="rId21"/>
    <p:sldId id="280"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snapToGrid="0">
      <p:cViewPr varScale="1">
        <p:scale>
          <a:sx n="60" d="100"/>
          <a:sy n="60" d="100"/>
        </p:scale>
        <p:origin x="8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DB634-49A6-46CE-8D43-9FDA6321E5DD}" type="datetimeFigureOut">
              <a:rPr lang="en-US" smtClean="0"/>
              <a:t>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EFB5-ED6F-421F-B834-3DB157CBD150}" type="slidenum">
              <a:rPr lang="en-US" smtClean="0"/>
              <a:t>‹#›</a:t>
            </a:fld>
            <a:endParaRPr lang="en-US"/>
          </a:p>
        </p:txBody>
      </p:sp>
    </p:spTree>
    <p:extLst>
      <p:ext uri="{BB962C8B-B14F-4D97-AF65-F5344CB8AC3E}">
        <p14:creationId xmlns:p14="http://schemas.microsoft.com/office/powerpoint/2010/main" val="242247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EFB5-ED6F-421F-B834-3DB157CBD150}" type="slidenum">
              <a:rPr lang="en-US" smtClean="0"/>
              <a:t>7</a:t>
            </a:fld>
            <a:endParaRPr lang="en-US"/>
          </a:p>
        </p:txBody>
      </p:sp>
    </p:spTree>
    <p:extLst>
      <p:ext uri="{BB962C8B-B14F-4D97-AF65-F5344CB8AC3E}">
        <p14:creationId xmlns:p14="http://schemas.microsoft.com/office/powerpoint/2010/main" val="191631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5287F96-1B37-4CF4-8DAF-250BDCEE6001}" type="datetimeFigureOut">
              <a:rPr lang="en-US" smtClean="0"/>
              <a:t>2/27/2022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38B65F0-A178-4C2C-B278-E843F6AB8265}"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6760053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87F96-1B37-4CF4-8DAF-250BDCEE6001}"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B65F0-A178-4C2C-B278-E843F6AB8265}" type="slidenum">
              <a:rPr lang="en-US" smtClean="0"/>
              <a:t>‹#›</a:t>
            </a:fld>
            <a:endParaRPr lang="en-US"/>
          </a:p>
        </p:txBody>
      </p:sp>
    </p:spTree>
    <p:extLst>
      <p:ext uri="{BB962C8B-B14F-4D97-AF65-F5344CB8AC3E}">
        <p14:creationId xmlns:p14="http://schemas.microsoft.com/office/powerpoint/2010/main" val="349325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5287F96-1B37-4CF4-8DAF-250BDCEE6001}" type="datetimeFigureOut">
              <a:rPr lang="en-US" smtClean="0"/>
              <a:t>2/27/2022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38B65F0-A178-4C2C-B278-E843F6AB8265}"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58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87F96-1B37-4CF4-8DAF-250BDCEE6001}"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B65F0-A178-4C2C-B278-E843F6AB8265}" type="slidenum">
              <a:rPr lang="en-US" smtClean="0"/>
              <a:t>‹#›</a:t>
            </a:fld>
            <a:endParaRPr lang="en-US"/>
          </a:p>
        </p:txBody>
      </p:sp>
    </p:spTree>
    <p:extLst>
      <p:ext uri="{BB962C8B-B14F-4D97-AF65-F5344CB8AC3E}">
        <p14:creationId xmlns:p14="http://schemas.microsoft.com/office/powerpoint/2010/main" val="128911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5287F96-1B37-4CF4-8DAF-250BDCEE6001}" type="datetimeFigureOut">
              <a:rPr lang="en-US" smtClean="0"/>
              <a:t>2/27/2022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38B65F0-A178-4C2C-B278-E843F6AB8265}"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767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87F96-1B37-4CF4-8DAF-250BDCEE6001}"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B65F0-A178-4C2C-B278-E843F6AB8265}" type="slidenum">
              <a:rPr lang="en-US" smtClean="0"/>
              <a:t>‹#›</a:t>
            </a:fld>
            <a:endParaRPr lang="en-US"/>
          </a:p>
        </p:txBody>
      </p:sp>
    </p:spTree>
    <p:extLst>
      <p:ext uri="{BB962C8B-B14F-4D97-AF65-F5344CB8AC3E}">
        <p14:creationId xmlns:p14="http://schemas.microsoft.com/office/powerpoint/2010/main" val="34635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87F96-1B37-4CF4-8DAF-250BDCEE6001}"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B65F0-A178-4C2C-B278-E843F6AB8265}" type="slidenum">
              <a:rPr lang="en-US" smtClean="0"/>
              <a:t>‹#›</a:t>
            </a:fld>
            <a:endParaRPr lang="en-US"/>
          </a:p>
        </p:txBody>
      </p:sp>
    </p:spTree>
    <p:extLst>
      <p:ext uri="{BB962C8B-B14F-4D97-AF65-F5344CB8AC3E}">
        <p14:creationId xmlns:p14="http://schemas.microsoft.com/office/powerpoint/2010/main" val="131721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287F96-1B37-4CF4-8DAF-250BDCEE6001}"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B65F0-A178-4C2C-B278-E843F6AB8265}" type="slidenum">
              <a:rPr lang="en-US" smtClean="0"/>
              <a:t>‹#›</a:t>
            </a:fld>
            <a:endParaRPr lang="en-US"/>
          </a:p>
        </p:txBody>
      </p:sp>
    </p:spTree>
    <p:extLst>
      <p:ext uri="{BB962C8B-B14F-4D97-AF65-F5344CB8AC3E}">
        <p14:creationId xmlns:p14="http://schemas.microsoft.com/office/powerpoint/2010/main" val="255241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5287F96-1B37-4CF4-8DAF-250BDCEE6001}"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B65F0-A178-4C2C-B278-E843F6AB8265}" type="slidenum">
              <a:rPr lang="en-US" smtClean="0"/>
              <a:t>‹#›</a:t>
            </a:fld>
            <a:endParaRPr lang="en-US"/>
          </a:p>
        </p:txBody>
      </p:sp>
    </p:spTree>
    <p:extLst>
      <p:ext uri="{BB962C8B-B14F-4D97-AF65-F5344CB8AC3E}">
        <p14:creationId xmlns:p14="http://schemas.microsoft.com/office/powerpoint/2010/main" val="2838913546"/>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5287F96-1B37-4CF4-8DAF-250BDCEE6001}" type="datetimeFigureOut">
              <a:rPr lang="en-US" smtClean="0"/>
              <a:t>2/27/2022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38B65F0-A178-4C2C-B278-E843F6AB8265}" type="slidenum">
              <a:rPr lang="en-US" smtClean="0"/>
              <a:t>‹#›</a:t>
            </a:fld>
            <a:endParaRPr lang="en-US"/>
          </a:p>
        </p:txBody>
      </p:sp>
    </p:spTree>
    <p:extLst>
      <p:ext uri="{BB962C8B-B14F-4D97-AF65-F5344CB8AC3E}">
        <p14:creationId xmlns:p14="http://schemas.microsoft.com/office/powerpoint/2010/main" val="169271348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5287F96-1B37-4CF4-8DAF-250BDCEE6001}" type="datetimeFigureOut">
              <a:rPr lang="en-US" smtClean="0"/>
              <a:t>2/27/2022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38B65F0-A178-4C2C-B278-E843F6AB8265}" type="slidenum">
              <a:rPr lang="en-US" smtClean="0"/>
              <a:t>‹#›</a:t>
            </a:fld>
            <a:endParaRPr lang="en-US"/>
          </a:p>
        </p:txBody>
      </p:sp>
    </p:spTree>
    <p:extLst>
      <p:ext uri="{BB962C8B-B14F-4D97-AF65-F5344CB8AC3E}">
        <p14:creationId xmlns:p14="http://schemas.microsoft.com/office/powerpoint/2010/main" val="25215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5287F96-1B37-4CF4-8DAF-250BDCEE6001}" type="datetimeFigureOut">
              <a:rPr lang="en-US" smtClean="0"/>
              <a:t>2/27/2022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B38B65F0-A178-4C2C-B278-E843F6AB8265}"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93300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image3.slideserve.com/6086373/slide7-l.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mage3.slideserve.com/6086373/slide7-l.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8" name="Picture 7"/>
          <p:cNvPicPr>
            <a:picLocks noChangeAspect="1"/>
          </p:cNvPicPr>
          <p:nvPr/>
        </p:nvPicPr>
        <p:blipFill>
          <a:blip r:embed="rId3"/>
          <a:stretch>
            <a:fillRect/>
          </a:stretch>
        </p:blipFill>
        <p:spPr>
          <a:xfrm>
            <a:off x="6806155" y="6083741"/>
            <a:ext cx="5066215" cy="774259"/>
          </a:xfrm>
          <a:prstGeom prst="rect">
            <a:avLst/>
          </a:prstGeom>
        </p:spPr>
      </p:pic>
      <p:pic>
        <p:nvPicPr>
          <p:cNvPr id="6" name="Picture 5"/>
          <p:cNvPicPr>
            <a:picLocks noChangeAspect="1"/>
          </p:cNvPicPr>
          <p:nvPr/>
        </p:nvPicPr>
        <p:blipFill>
          <a:blip r:embed="rId4"/>
          <a:stretch>
            <a:fillRect/>
          </a:stretch>
        </p:blipFill>
        <p:spPr>
          <a:xfrm>
            <a:off x="-1" y="106497"/>
            <a:ext cx="12191999" cy="3800475"/>
          </a:xfrm>
          <a:prstGeom prst="rect">
            <a:avLst/>
          </a:prstGeom>
        </p:spPr>
      </p:pic>
      <p:sp>
        <p:nvSpPr>
          <p:cNvPr id="10" name="TextBox 9">
            <a:extLst>
              <a:ext uri="{FF2B5EF4-FFF2-40B4-BE49-F238E27FC236}">
                <a16:creationId xmlns:a16="http://schemas.microsoft.com/office/drawing/2014/main" id="{4076BD84-5BE0-4A7B-9C2F-904DC5E47D4C}"/>
              </a:ext>
            </a:extLst>
          </p:cNvPr>
          <p:cNvSpPr txBox="1"/>
          <p:nvPr/>
        </p:nvSpPr>
        <p:spPr>
          <a:xfrm>
            <a:off x="2920407" y="4013469"/>
            <a:ext cx="8951963" cy="707886"/>
          </a:xfrm>
          <a:prstGeom prst="rect">
            <a:avLst/>
          </a:prstGeom>
          <a:noFill/>
        </p:spPr>
        <p:txBody>
          <a:bodyPr wrap="square">
            <a:spAutoFit/>
          </a:bodyPr>
          <a:lstStyle/>
          <a:p>
            <a:pPr algn="l"/>
            <a:r>
              <a:rPr lang="en-US" sz="4000" b="1" i="0" u="none" strike="noStrike" baseline="0" dirty="0">
                <a:solidFill>
                  <a:srgbClr val="8A59A5"/>
                </a:solidFill>
                <a:highlight>
                  <a:srgbClr val="FFFF00"/>
                </a:highlight>
                <a:latin typeface="Juice ITC" panose="04040403040A02020202" pitchFamily="82" charset="0"/>
              </a:rPr>
              <a:t>Foundations of Psychiatric–Mental Health Nursing</a:t>
            </a:r>
            <a:endParaRPr lang="en-US" sz="2800" dirty="0">
              <a:highlight>
                <a:srgbClr val="FFFF00"/>
              </a:highlight>
              <a:latin typeface="Juice ITC" panose="04040403040A02020202" pitchFamily="82" charset="0"/>
            </a:endParaRPr>
          </a:p>
        </p:txBody>
      </p:sp>
    </p:spTree>
    <p:extLst>
      <p:ext uri="{BB962C8B-B14F-4D97-AF65-F5344CB8AC3E}">
        <p14:creationId xmlns:p14="http://schemas.microsoft.com/office/powerpoint/2010/main" val="2226365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1513"/>
            <a:ext cx="12192000" cy="6177516"/>
          </a:xfrm>
        </p:spPr>
        <p:txBody>
          <a:bodyPr>
            <a:normAutofit lnSpcReduction="10000"/>
          </a:bodyPr>
          <a:lstStyle/>
          <a:p>
            <a:pPr marL="0" lvl="0" indent="0" algn="ctr">
              <a:lnSpc>
                <a:spcPct val="150000"/>
              </a:lnSpc>
              <a:spcBef>
                <a:spcPts val="0"/>
              </a:spcBef>
              <a:spcAft>
                <a:spcPts val="800"/>
              </a:spcAft>
              <a:buClr>
                <a:srgbClr val="C45911"/>
              </a:buClr>
              <a:buNone/>
            </a:pPr>
            <a:r>
              <a:rPr lang="en-US" sz="2800" b="1" dirty="0">
                <a:solidFill>
                  <a:srgbClr val="002060"/>
                </a:solidFill>
                <a:latin typeface="Andalus" panose="02020603050405020304" pitchFamily="18" charset="-78"/>
                <a:ea typeface="Calibri" panose="020F0502020204030204" pitchFamily="34" charset="0"/>
                <a:cs typeface="Andalus" panose="02020603050405020304" pitchFamily="18" charset="-78"/>
              </a:rPr>
              <a:t>MENTAL ILLNESS IN THE 21ST CENTURY</a:t>
            </a:r>
          </a:p>
          <a:p>
            <a:pPr marL="0" marR="0" indent="457200" algn="just">
              <a:lnSpc>
                <a:spcPct val="150000"/>
              </a:lnSpc>
              <a:spcBef>
                <a:spcPts val="0"/>
              </a:spcBef>
              <a:spcAft>
                <a:spcPts val="800"/>
              </a:spcAft>
            </a:pPr>
            <a:r>
              <a:rPr lang="en-US" sz="2600" dirty="0">
                <a:solidFill>
                  <a:srgbClr val="000000"/>
                </a:solidFill>
                <a:latin typeface="Times New Roman" panose="02020603050405020304" pitchFamily="18" charset="0"/>
                <a:ea typeface="Calibri" panose="020F0502020204030204" pitchFamily="34" charset="0"/>
                <a:cs typeface="Arial" panose="020B0604020202020204" pitchFamily="34" charset="0"/>
              </a:rPr>
              <a:t>Some believe that deinstitutionalization has had negative as well as positive effects. Although deinstitutionalization reduced the number of public hospital beds by 80%, the number of admissions to those beds correspondingly increased by 90%. Such findings have led to the term revolving door effect. Although people with severe and persistent mental illness have shorter hospital stays, they are admitted to hospitals more frequently. The continuous flow of clients being admitted and discharged quickly overwhelms general hospital psychiatric units.</a:t>
            </a:r>
          </a:p>
          <a:p>
            <a:pPr marL="0" marR="0" indent="457200" algn="just">
              <a:lnSpc>
                <a:spcPct val="150000"/>
              </a:lnSpc>
              <a:spcBef>
                <a:spcPts val="0"/>
              </a:spcBef>
              <a:spcAft>
                <a:spcPts val="800"/>
              </a:spcAft>
            </a:pPr>
            <a:r>
              <a:rPr lang="en-US" sz="2600" dirty="0">
                <a:solidFill>
                  <a:srgbClr val="000000"/>
                </a:solidFill>
                <a:latin typeface="Times New Roman" panose="02020603050405020304" pitchFamily="18" charset="0"/>
                <a:ea typeface="Calibri" panose="020F0502020204030204" pitchFamily="34" charset="0"/>
                <a:cs typeface="Arial" panose="020B0604020202020204" pitchFamily="34" charset="0"/>
              </a:rPr>
              <a:t>The practice of boarding leads to frustration of health care personnel, dissatisfaction with care for clients and their families, and some believe an increase in suicide.</a:t>
            </a:r>
          </a:p>
          <a:p>
            <a:endParaRPr lang="en-US" dirty="0"/>
          </a:p>
        </p:txBody>
      </p:sp>
    </p:spTree>
    <p:extLst>
      <p:ext uri="{BB962C8B-B14F-4D97-AF65-F5344CB8AC3E}">
        <p14:creationId xmlns:p14="http://schemas.microsoft.com/office/powerpoint/2010/main" val="35334759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131430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2147454"/>
            <a:ext cx="11887200" cy="4710546"/>
          </a:xfrm>
        </p:spPr>
        <p:txBody>
          <a:bodyPr>
            <a:no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Psychiatry: </a:t>
            </a:r>
            <a:r>
              <a:rPr lang="en-US" sz="2800" dirty="0">
                <a:solidFill>
                  <a:schemeClr val="tx1"/>
                </a:solidFill>
                <a:latin typeface="Times New Roman" panose="02020603050405020304" pitchFamily="18" charset="0"/>
                <a:cs typeface="Times New Roman" panose="02020603050405020304" pitchFamily="18" charset="0"/>
              </a:rPr>
              <a:t>is the branch of medicine which deals with the diagnosis, treatment and prevention of mental illness.</a:t>
            </a:r>
          </a:p>
          <a:p>
            <a:pPr algn="just"/>
            <a:r>
              <a:rPr lang="en-US" sz="2800" b="1" dirty="0">
                <a:solidFill>
                  <a:srgbClr val="FF0000"/>
                </a:solidFill>
                <a:latin typeface="Times New Roman" panose="02020603050405020304" pitchFamily="18" charset="0"/>
                <a:cs typeface="Times New Roman" panose="02020603050405020304" pitchFamily="18" charset="0"/>
              </a:rPr>
              <a:t>Psychiatric nursing</a:t>
            </a:r>
            <a:r>
              <a:rPr lang="en-US" sz="2800" dirty="0">
                <a:solidFill>
                  <a:schemeClr val="tx1"/>
                </a:solidFill>
                <a:latin typeface="Times New Roman" panose="02020603050405020304" pitchFamily="18" charset="0"/>
                <a:cs typeface="Times New Roman" panose="02020603050405020304" pitchFamily="18" charset="0"/>
              </a:rPr>
              <a:t>: is a branch of nursing concerned with the promotion of mental health, prevention of mental disorder and provide nursing care for patient who is suffer from mental disorder. </a:t>
            </a:r>
          </a:p>
          <a:p>
            <a:pPr algn="just"/>
            <a:r>
              <a:rPr lang="en-US" sz="2800" dirty="0">
                <a:solidFill>
                  <a:schemeClr val="tx1"/>
                </a:solidFill>
                <a:latin typeface="Times New Roman" panose="02020603050405020304" pitchFamily="18" charset="0"/>
                <a:cs typeface="Times New Roman" panose="02020603050405020304" pitchFamily="18" charset="0"/>
              </a:rPr>
              <a:t>Mental health and mental illness are difficult to define and are influenced by one’s culture and society.</a:t>
            </a:r>
          </a:p>
          <a:p>
            <a:pPr algn="just"/>
            <a:r>
              <a:rPr lang="en-US" sz="2800" dirty="0">
                <a:solidFill>
                  <a:srgbClr val="FF0000"/>
                </a:solidFill>
                <a:latin typeface="Times New Roman" panose="02020603050405020304" pitchFamily="18" charset="0"/>
                <a:cs typeface="Times New Roman" panose="02020603050405020304" pitchFamily="18" charset="0"/>
              </a:rPr>
              <a:t>The World Health Organization defines </a:t>
            </a:r>
            <a:r>
              <a:rPr lang="en-US" sz="2800" b="1" u="sng" dirty="0">
                <a:solidFill>
                  <a:srgbClr val="FF0000"/>
                </a:solidFill>
                <a:latin typeface="Times New Roman" panose="02020603050405020304" pitchFamily="18" charset="0"/>
                <a:cs typeface="Times New Roman" panose="02020603050405020304" pitchFamily="18" charset="0"/>
              </a:rPr>
              <a:t>health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as a state of complete physical, mental, and social wellness, not merely the absence of disease or infirmity.</a:t>
            </a:r>
          </a:p>
          <a:p>
            <a:pPr algn="just"/>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519916" y="807674"/>
            <a:ext cx="9356651" cy="1200329"/>
          </a:xfrm>
          <a:prstGeom prst="rect">
            <a:avLst/>
          </a:prstGeom>
        </p:spPr>
        <p:txBody>
          <a:bodyPr wrap="square">
            <a:spAutoFit/>
          </a:bodyPr>
          <a:lstStyle/>
          <a:p>
            <a:r>
              <a:rPr lang="en-US" sz="3600" b="1" kern="0" dirty="0">
                <a:solidFill>
                  <a:srgbClr val="002060"/>
                </a:solidFill>
                <a:latin typeface="Andalus" panose="02020603050405020304" pitchFamily="18" charset="-78"/>
                <a:ea typeface="Calibri" panose="020F0502020204030204" pitchFamily="34" charset="0"/>
                <a:cs typeface="Andalus" panose="02020603050405020304" pitchFamily="18" charset="-78"/>
              </a:rPr>
              <a:t>Concept of Mental Health and Mental Illness </a:t>
            </a:r>
            <a:br>
              <a:rPr kumimoji="0" lang="en-US" sz="3200" b="0" i="0" u="none" strike="noStrike" kern="0" cap="none" spc="0" normalizeH="0" baseline="0" noProof="0" dirty="0">
                <a:ln>
                  <a:noFill/>
                </a:ln>
                <a:solidFill>
                  <a:srgbClr val="002060"/>
                </a:solidFill>
                <a:effectLst/>
                <a:uLnTx/>
                <a:uFillTx/>
                <a:latin typeface="Andalus" panose="02020603050405020304" pitchFamily="18" charset="-78"/>
                <a:ea typeface="Calibri" panose="020F0502020204030204" pitchFamily="34" charset="0"/>
                <a:cs typeface="Andalus" panose="02020603050405020304" pitchFamily="18" charset="-78"/>
              </a:rPr>
            </a:br>
            <a:endParaRPr lang="en-US" sz="3600" dirty="0">
              <a:solidFill>
                <a:srgbClr val="00206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00636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05600"/>
          </a:xfrm>
        </p:spPr>
        <p:txBody>
          <a:bodyPr>
            <a:noAutofit/>
          </a:bodyPr>
          <a:lstStyle/>
          <a:p>
            <a:pPr marL="0" marR="0" indent="0" algn="ctr">
              <a:lnSpc>
                <a:spcPct val="107000"/>
              </a:lnSpc>
              <a:spcBef>
                <a:spcPts val="0"/>
              </a:spcBef>
              <a:spcAft>
                <a:spcPts val="800"/>
              </a:spcAft>
              <a:buNone/>
            </a:pPr>
            <a:r>
              <a:rPr lang="en-US" sz="2800" b="1" cap="small" dirty="0">
                <a:solidFill>
                  <a:srgbClr val="002060"/>
                </a:solidFill>
                <a:latin typeface="Times New Roman" panose="02020603050405020304" pitchFamily="18" charset="0"/>
                <a:ea typeface="Calibri" panose="020F0502020204030204" pitchFamily="34" charset="0"/>
                <a:cs typeface="Arial" panose="020B0604020202020204" pitchFamily="34" charset="0"/>
              </a:rPr>
              <a:t>Mental health</a:t>
            </a:r>
            <a:endParaRPr lang="en-US" sz="32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50000"/>
              </a:lnSpc>
              <a:spcBef>
                <a:spcPts val="0"/>
              </a:spcBef>
              <a:buFont typeface="Wingdings" panose="05000000000000000000" pitchFamily="2" charset="2"/>
              <a:buChar char=""/>
              <a:tabLst>
                <a:tab pos="571500" algn="l"/>
              </a:tabLst>
            </a:pP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Mental Health  a state of emotional, psychological, and social wellness evidenced by satisfying interpersonal relationships, effective behavior and coping, positive self-concept, and emotional stability.</a:t>
            </a:r>
          </a:p>
          <a:p>
            <a:pPr marL="0" marR="0" lvl="0" indent="0" algn="just">
              <a:lnSpc>
                <a:spcPct val="150000"/>
              </a:lnSpc>
              <a:spcBef>
                <a:spcPts val="0"/>
              </a:spcBef>
              <a:spcAft>
                <a:spcPts val="0"/>
              </a:spcAft>
              <a:buNone/>
              <a:tabLst>
                <a:tab pos="457200" algn="l"/>
              </a:tabLst>
            </a:pPr>
            <a:r>
              <a:rPr lang="en-US" sz="2800" b="1" u="sng" dirty="0">
                <a:solidFill>
                  <a:srgbClr val="002060"/>
                </a:solidFill>
                <a:latin typeface="Andalus" panose="02020603050405020304" pitchFamily="18" charset="-78"/>
                <a:ea typeface="Calibri" panose="020F0502020204030204" pitchFamily="34" charset="0"/>
                <a:cs typeface="Andalus" panose="02020603050405020304" pitchFamily="18" charset="-78"/>
                <a:hlinkClick r:id="rId2" tooltip="slide7">
                  <a:extLst>
                    <a:ext uri="{A12FA001-AC4F-418D-AE19-62706E023703}">
                      <ahyp:hlinkClr xmlns:ahyp="http://schemas.microsoft.com/office/drawing/2018/hyperlinkcolor" val="tx"/>
                    </a:ext>
                  </a:extLst>
                </a:hlinkClick>
              </a:rPr>
              <a:t>                                            Characteristics of Mental Health</a:t>
            </a:r>
            <a:endParaRPr lang="en-US" sz="2800" b="1" u="sng" dirty="0">
              <a:solidFill>
                <a:srgbClr val="002060"/>
              </a:solidFill>
              <a:latin typeface="Andalus" panose="02020603050405020304" pitchFamily="18" charset="-78"/>
              <a:ea typeface="Calibri" panose="020F0502020204030204" pitchFamily="34" charset="0"/>
              <a:cs typeface="Andalus" panose="02020603050405020304" pitchFamily="18" charset="-78"/>
            </a:endParaRPr>
          </a:p>
          <a:p>
            <a:pPr marL="514350" marR="0" lvl="0" indent="-514350" algn="just">
              <a:lnSpc>
                <a:spcPct val="150000"/>
              </a:lnSpc>
              <a:spcBef>
                <a:spcPts val="0"/>
              </a:spcBef>
              <a:spcAft>
                <a:spcPts val="0"/>
              </a:spcAft>
              <a:buSzPts val="1400"/>
              <a:buFont typeface="+mj-lt"/>
              <a:buAutoNum type="arabicPeriod"/>
              <a:tabLst>
                <a:tab pos="571500" algn="l"/>
              </a:tabLst>
            </a:pP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A positive attitude toward self </a:t>
            </a:r>
          </a:p>
          <a:p>
            <a:pPr marL="514350" marR="0" lvl="0" indent="-514350" algn="just">
              <a:lnSpc>
                <a:spcPct val="150000"/>
              </a:lnSpc>
              <a:spcBef>
                <a:spcPts val="0"/>
              </a:spcBef>
              <a:spcAft>
                <a:spcPts val="0"/>
              </a:spcAft>
              <a:buSzPts val="1400"/>
              <a:buFont typeface="+mj-lt"/>
              <a:buAutoNum type="arabicPeriod"/>
              <a:tabLst>
                <a:tab pos="571500" algn="l"/>
              </a:tabLst>
            </a:pP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Growth, development, and the ability to achieve self-actualization </a:t>
            </a:r>
          </a:p>
          <a:p>
            <a:pPr marL="514350" marR="0" lvl="0" indent="-514350" algn="just">
              <a:lnSpc>
                <a:spcPct val="150000"/>
              </a:lnSpc>
              <a:spcBef>
                <a:spcPts val="0"/>
              </a:spcBef>
              <a:spcAft>
                <a:spcPts val="0"/>
              </a:spcAft>
              <a:buSzPts val="1400"/>
              <a:buFont typeface="+mj-lt"/>
              <a:buAutoNum type="arabicPeriod"/>
              <a:tabLst>
                <a:tab pos="571500" algn="l"/>
              </a:tabLst>
            </a:pP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Integration </a:t>
            </a:r>
          </a:p>
          <a:p>
            <a:pPr marL="514350" marR="0" lvl="0" indent="-514350" algn="just">
              <a:lnSpc>
                <a:spcPct val="150000"/>
              </a:lnSpc>
              <a:spcBef>
                <a:spcPts val="0"/>
              </a:spcBef>
              <a:spcAft>
                <a:spcPts val="0"/>
              </a:spcAft>
              <a:buSzPts val="1400"/>
              <a:buFont typeface="+mj-lt"/>
              <a:buAutoNum type="arabicPeriod"/>
              <a:tabLst>
                <a:tab pos="571500" algn="l"/>
              </a:tabLst>
            </a:pP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Autonomy and independence.</a:t>
            </a:r>
          </a:p>
          <a:p>
            <a:pPr marL="514350" marR="0" lvl="0" indent="-514350" algn="just">
              <a:lnSpc>
                <a:spcPct val="150000"/>
              </a:lnSpc>
              <a:spcBef>
                <a:spcPts val="0"/>
              </a:spcBef>
              <a:spcAft>
                <a:spcPts val="0"/>
              </a:spcAft>
              <a:buSzPts val="1400"/>
              <a:buFont typeface="+mj-lt"/>
              <a:buAutoNum type="arabicPeriod"/>
              <a:tabLst>
                <a:tab pos="571500" algn="l"/>
              </a:tabLst>
            </a:pP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Perception of reality </a:t>
            </a:r>
          </a:p>
          <a:p>
            <a:pPr marL="514350" marR="0" lvl="0" indent="-514350" algn="just">
              <a:lnSpc>
                <a:spcPct val="150000"/>
              </a:lnSpc>
              <a:spcBef>
                <a:spcPts val="0"/>
              </a:spcBef>
              <a:spcAft>
                <a:spcPts val="800"/>
              </a:spcAft>
              <a:buSzPts val="1400"/>
              <a:buFont typeface="+mj-lt"/>
              <a:buAutoNum type="arabicPeriod"/>
              <a:tabLst>
                <a:tab pos="571500" algn="l"/>
              </a:tabLst>
            </a:pPr>
            <a:r>
              <a:rPr lang="en-US" sz="2400" dirty="0">
                <a:solidFill>
                  <a:schemeClr val="tx1"/>
                </a:solidFill>
                <a:latin typeface="Times New Roman" panose="02020603050405020304" pitchFamily="18" charset="0"/>
                <a:ea typeface="Calibri" panose="020F0502020204030204" pitchFamily="34" charset="0"/>
                <a:cs typeface="Arial" panose="020B0604020202020204" pitchFamily="34" charset="0"/>
              </a:rPr>
              <a:t>Environmental mastery</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684227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591" y="683135"/>
            <a:ext cx="10515600" cy="1273256"/>
          </a:xfrm>
        </p:spPr>
        <p:txBody>
          <a:bodyPr>
            <a:noAutofit/>
          </a:bodyPr>
          <a:lstStyle/>
          <a:p>
            <a:pPr marL="342900" lvl="0" indent="-342900">
              <a:lnSpc>
                <a:spcPct val="150000"/>
              </a:lnSpc>
              <a:spcBef>
                <a:spcPts val="0"/>
              </a:spcBef>
              <a:tabLst>
                <a:tab pos="514350" algn="l"/>
              </a:tabLst>
            </a:pPr>
            <a:r>
              <a:rPr lang="en-US" sz="3600" b="1" dirty="0">
                <a:solidFill>
                  <a:srgbClr val="002060"/>
                </a:solidFill>
                <a:latin typeface="Andalus" panose="02020603050405020304" pitchFamily="18" charset="-78"/>
                <a:ea typeface="Calibri" panose="020F0502020204030204" pitchFamily="34" charset="0"/>
                <a:cs typeface="Andalus" panose="02020603050405020304" pitchFamily="18" charset="-78"/>
              </a:rPr>
              <a:t>Factors that Influencing Mental Health</a:t>
            </a:r>
            <a:br>
              <a:rPr lang="en-US" sz="3600" dirty="0">
                <a:solidFill>
                  <a:srgbClr val="002060"/>
                </a:solidFill>
                <a:latin typeface="Andalus" panose="02020603050405020304" pitchFamily="18" charset="-78"/>
                <a:ea typeface="Calibri" panose="020F0502020204030204" pitchFamily="34" charset="0"/>
                <a:cs typeface="Andalus" panose="02020603050405020304" pitchFamily="18" charset="-78"/>
              </a:rPr>
            </a:br>
            <a:endParaRPr lang="en-US" sz="5400" dirty="0">
              <a:solidFill>
                <a:srgbClr val="00206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394364" y="2175164"/>
            <a:ext cx="8157507" cy="4225636"/>
          </a:xfrm>
        </p:spPr>
        <p:txBody>
          <a:bodyPr>
            <a:noAutofit/>
          </a:bodyPr>
          <a:lstStyle/>
          <a:p>
            <a:pPr marL="571500" marR="0" lvl="0" indent="-571500" algn="just">
              <a:lnSpc>
                <a:spcPct val="150000"/>
              </a:lnSpc>
              <a:spcBef>
                <a:spcPts val="0"/>
              </a:spcBef>
              <a:spcAft>
                <a:spcPts val="800"/>
              </a:spcAft>
              <a:buSzPts val="1400"/>
              <a:buFont typeface="+mj-lt"/>
              <a:buAutoNum type="romanUcPeriod"/>
              <a:tabLst>
                <a:tab pos="571500" algn="l"/>
              </a:tabLst>
            </a:pPr>
            <a:r>
              <a:rPr lang="en-US" sz="3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Individual Factors</a:t>
            </a: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 (biologic makeup, autonomy and independence, self-esteem, capacity for growth, vitality, ability to find meaning in life, resilience or hardiness, sense of belonging, reality orientation, and coping or stress management abilities).</a:t>
            </a:r>
          </a:p>
          <a:p>
            <a:endParaRPr lang="en-US" sz="3000" dirty="0"/>
          </a:p>
        </p:txBody>
      </p:sp>
    </p:spTree>
    <p:extLst>
      <p:ext uri="{BB962C8B-B14F-4D97-AF65-F5344CB8AC3E}">
        <p14:creationId xmlns:p14="http://schemas.microsoft.com/office/powerpoint/2010/main" val="33736421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704271" cy="6089904"/>
          </a:xfrm>
        </p:spPr>
        <p:txBody>
          <a:bodyPr>
            <a:noAutofit/>
          </a:bodyPr>
          <a:lstStyle/>
          <a:p>
            <a:pPr marL="571500" lvl="0" indent="-571500" algn="just">
              <a:lnSpc>
                <a:spcPct val="150000"/>
              </a:lnSpc>
              <a:spcBef>
                <a:spcPts val="0"/>
              </a:spcBef>
              <a:buSzPts val="1400"/>
              <a:buFont typeface="+mj-lt"/>
              <a:buAutoNum type="romanUcPeriod" startAt="2"/>
              <a:tabLst>
                <a:tab pos="342900" algn="l"/>
                <a:tab pos="571500" algn="l"/>
              </a:tabLst>
            </a:pPr>
            <a:r>
              <a:rPr lang="en-US" sz="32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Interpersonal Factors</a:t>
            </a:r>
            <a:r>
              <a:rPr lang="en-US" sz="3200" dirty="0">
                <a:solidFill>
                  <a:srgbClr val="000000"/>
                </a:solidFill>
                <a:latin typeface="Times New Roman" panose="02020603050405020304" pitchFamily="18" charset="0"/>
                <a:ea typeface="Calibri" panose="020F0502020204030204" pitchFamily="34" charset="0"/>
                <a:cs typeface="Arial" panose="020B0604020202020204" pitchFamily="34" charset="0"/>
              </a:rPr>
              <a:t>, including (effective communication, helping others, intimacy, and maintaining a balance of separateness and connectedness).</a:t>
            </a:r>
          </a:p>
          <a:p>
            <a:pPr marL="342900" marR="0" lvl="0" indent="-342900" algn="just">
              <a:lnSpc>
                <a:spcPct val="150000"/>
              </a:lnSpc>
              <a:spcBef>
                <a:spcPts val="0"/>
              </a:spcBef>
              <a:spcAft>
                <a:spcPts val="800"/>
              </a:spcAft>
              <a:buSzPts val="1400"/>
              <a:buFont typeface="+mj-lt"/>
              <a:buAutoNum type="romanUcPeriod" startAt="2"/>
              <a:tabLst>
                <a:tab pos="342900" algn="l"/>
                <a:tab pos="571500" algn="l"/>
              </a:tabLst>
            </a:pPr>
            <a:r>
              <a:rPr lang="en-US" sz="32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Social/Cultural Factors</a:t>
            </a:r>
            <a:r>
              <a:rPr lang="en-US" sz="3200" dirty="0">
                <a:solidFill>
                  <a:srgbClr val="000000"/>
                </a:solidFill>
                <a:latin typeface="Times New Roman" panose="02020603050405020304" pitchFamily="18" charset="0"/>
                <a:ea typeface="Calibri" panose="020F0502020204030204" pitchFamily="34" charset="0"/>
                <a:cs typeface="Arial" panose="020B0604020202020204" pitchFamily="34" charset="0"/>
              </a:rPr>
              <a:t>, including (sense of community, access to resources, intolerance of violence, support of diversity among people, mastery of the environment, and a positive yet realistic view of the world).</a:t>
            </a:r>
          </a:p>
          <a:p>
            <a:endParaRPr lang="en-US" sz="3200" dirty="0"/>
          </a:p>
        </p:txBody>
      </p:sp>
    </p:spTree>
    <p:extLst>
      <p:ext uri="{BB962C8B-B14F-4D97-AF65-F5344CB8AC3E}">
        <p14:creationId xmlns:p14="http://schemas.microsoft.com/office/powerpoint/2010/main" val="29668743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9414" y="1362256"/>
            <a:ext cx="9133609" cy="5264727"/>
          </a:xfrm>
        </p:spPr>
        <p:txBody>
          <a:bodyPr>
            <a:noAutofit/>
          </a:bodyPr>
          <a:lstStyle/>
          <a:p>
            <a:pPr marL="0" marR="0" indent="0" algn="just">
              <a:lnSpc>
                <a:spcPct val="107000"/>
              </a:lnSpc>
              <a:spcBef>
                <a:spcPts val="0"/>
              </a:spcBef>
              <a:spcAft>
                <a:spcPts val="800"/>
              </a:spcAft>
              <a:buNone/>
            </a:pPr>
            <a:r>
              <a:rPr lang="en-US" sz="3200" b="1" cap="small" dirty="0">
                <a:solidFill>
                  <a:srgbClr val="0070C0"/>
                </a:solidFill>
                <a:latin typeface="Times New Roman" panose="02020603050405020304" pitchFamily="18" charset="0"/>
                <a:ea typeface="Calibri" panose="020F0502020204030204" pitchFamily="34" charset="0"/>
                <a:cs typeface="Arial" panose="020B0604020202020204" pitchFamily="34" charset="0"/>
              </a:rPr>
              <a:t>                       Mental illness</a:t>
            </a:r>
            <a:endParaRPr lang="en-US" sz="36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en-US" sz="3200" dirty="0">
                <a:solidFill>
                  <a:schemeClr val="tx1"/>
                </a:solidFill>
                <a:latin typeface="Times New Roman" panose="02020603050405020304" pitchFamily="18" charset="0"/>
                <a:ea typeface="Calibri" panose="020F0502020204030204" pitchFamily="34" charset="0"/>
                <a:cs typeface="Arial" panose="020B0604020202020204" pitchFamily="34" charset="0"/>
              </a:rPr>
              <a:t>is an illness or syndrome that affect mood, behavior, and thinking, such as depression, schizophrenia, anxiety disorders, and addictive disorders. Mental disorders often cause significant distress or impaired functioning or both. Individuals experience dissatisfaction with self, relationships, and ineffective coping</a:t>
            </a:r>
            <a:endParaRPr lang="en-US" sz="3200" dirty="0">
              <a:solidFill>
                <a:schemeClr val="tx1"/>
              </a:solidFill>
            </a:endParaRPr>
          </a:p>
        </p:txBody>
      </p:sp>
    </p:spTree>
    <p:extLst>
      <p:ext uri="{BB962C8B-B14F-4D97-AF65-F5344CB8AC3E}">
        <p14:creationId xmlns:p14="http://schemas.microsoft.com/office/powerpoint/2010/main" val="33216109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741" y="482319"/>
            <a:ext cx="8770571" cy="1052636"/>
          </a:xfrm>
        </p:spPr>
        <p:txBody>
          <a:bodyPr>
            <a:normAutofit fontScale="90000"/>
          </a:bodyPr>
          <a:lstStyle/>
          <a:p>
            <a:pPr marL="342900" lvl="0" indent="-342900">
              <a:lnSpc>
                <a:spcPct val="150000"/>
              </a:lnSpc>
              <a:spcBef>
                <a:spcPts val="0"/>
              </a:spcBef>
              <a:spcAft>
                <a:spcPts val="800"/>
              </a:spcAft>
              <a:tabLst>
                <a:tab pos="457200" algn="l"/>
              </a:tabLst>
            </a:pPr>
            <a:r>
              <a:rPr lang="en-US" b="1" u="sng" dirty="0">
                <a:solidFill>
                  <a:srgbClr val="002060"/>
                </a:solidFill>
                <a:latin typeface="Andalus" panose="02020603050405020304" pitchFamily="18" charset="-78"/>
                <a:ea typeface="Calibri" panose="020F0502020204030204" pitchFamily="34" charset="0"/>
                <a:cs typeface="Andalus" panose="02020603050405020304" pitchFamily="18" charset="-78"/>
                <a:hlinkClick r:id="rId2" tooltip="slide7">
                  <a:extLst>
                    <a:ext uri="{A12FA001-AC4F-418D-AE19-62706E023703}">
                      <ahyp:hlinkClr xmlns:ahyp="http://schemas.microsoft.com/office/drawing/2018/hyperlinkcolor" val="tx"/>
                    </a:ext>
                  </a:extLst>
                </a:hlinkClick>
              </a:rPr>
              <a:t>Characteristics of Mental </a:t>
            </a:r>
            <a:r>
              <a:rPr lang="en-US" b="1" u="sng" dirty="0">
                <a:solidFill>
                  <a:srgbClr val="002060"/>
                </a:solidFill>
                <a:latin typeface="Andalus" panose="02020603050405020304" pitchFamily="18" charset="-78"/>
                <a:ea typeface="Calibri" panose="020F0502020204030204" pitchFamily="34" charset="0"/>
                <a:cs typeface="Andalus" panose="02020603050405020304" pitchFamily="18" charset="-78"/>
              </a:rPr>
              <a:t>illness </a:t>
            </a:r>
            <a:br>
              <a:rPr lang="en-US" u="sng" dirty="0">
                <a:solidFill>
                  <a:srgbClr val="002060"/>
                </a:solidFill>
                <a:latin typeface="Andalus" panose="02020603050405020304" pitchFamily="18" charset="-78"/>
                <a:ea typeface="Calibri" panose="020F0502020204030204" pitchFamily="34" charset="0"/>
                <a:cs typeface="Andalus" panose="02020603050405020304" pitchFamily="18" charset="-78"/>
              </a:rPr>
            </a:br>
            <a:endParaRPr lang="en-US" u="sng" dirty="0">
              <a:solidFill>
                <a:srgbClr val="00206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2933700" y="2247013"/>
            <a:ext cx="8770571" cy="4253345"/>
          </a:xfrm>
        </p:spPr>
        <p:txBody>
          <a:bodyPr>
            <a:noAutofit/>
          </a:bodyPr>
          <a:lstStyle/>
          <a:p>
            <a:pPr marL="342900" lvl="0" indent="-342900" algn="just">
              <a:lnSpc>
                <a:spcPct val="150000"/>
              </a:lnSpc>
              <a:spcBef>
                <a:spcPts val="0"/>
              </a:spcBef>
              <a:buFont typeface="+mj-lt"/>
              <a:buAutoNum type="arabicPeriod"/>
              <a:tabLst>
                <a:tab pos="571500" algn="l"/>
              </a:tabLst>
            </a:pPr>
            <a:r>
              <a:rPr lang="en-US" sz="2800" dirty="0">
                <a:solidFill>
                  <a:srgbClr val="000000"/>
                </a:solidFill>
                <a:latin typeface="Times New Roman" panose="02020603050405020304" pitchFamily="18" charset="0"/>
                <a:ea typeface="Calibri" panose="020F0502020204030204" pitchFamily="34" charset="0"/>
                <a:cs typeface="Arial" panose="020B0604020202020204" pitchFamily="34" charset="0"/>
              </a:rPr>
              <a:t>Inability to cope</a:t>
            </a:r>
          </a:p>
          <a:p>
            <a:pPr marL="342900" marR="0" lvl="0" indent="-342900" algn="just">
              <a:lnSpc>
                <a:spcPct val="150000"/>
              </a:lnSpc>
              <a:spcBef>
                <a:spcPts val="0"/>
              </a:spcBef>
              <a:spcAft>
                <a:spcPts val="0"/>
              </a:spcAft>
              <a:buFont typeface="+mj-lt"/>
              <a:buAutoNum type="arabicPeriod"/>
              <a:tabLst>
                <a:tab pos="571500" algn="l"/>
              </a:tabLst>
            </a:pPr>
            <a:r>
              <a:rPr lang="en-US" sz="2800" dirty="0">
                <a:solidFill>
                  <a:srgbClr val="000000"/>
                </a:solidFill>
                <a:latin typeface="Times New Roman" panose="02020603050405020304" pitchFamily="18" charset="0"/>
                <a:ea typeface="Calibri" panose="020F0502020204030204" pitchFamily="34" charset="0"/>
                <a:cs typeface="Arial" panose="020B0604020202020204" pitchFamily="34" charset="0"/>
              </a:rPr>
              <a:t>Inability to establish a meaningful relationship.</a:t>
            </a:r>
          </a:p>
          <a:p>
            <a:pPr marL="342900" marR="0" lvl="0" indent="-342900" algn="just">
              <a:lnSpc>
                <a:spcPct val="150000"/>
              </a:lnSpc>
              <a:spcBef>
                <a:spcPts val="0"/>
              </a:spcBef>
              <a:spcAft>
                <a:spcPts val="0"/>
              </a:spcAft>
              <a:buFont typeface="+mj-lt"/>
              <a:buAutoNum type="arabicPeriod"/>
              <a:tabLst>
                <a:tab pos="571500" algn="l"/>
              </a:tabLst>
            </a:pPr>
            <a:r>
              <a:rPr lang="en-US" sz="2800" dirty="0">
                <a:solidFill>
                  <a:srgbClr val="000000"/>
                </a:solidFill>
                <a:latin typeface="Times New Roman" panose="02020603050405020304" pitchFamily="18" charset="0"/>
                <a:ea typeface="Calibri" panose="020F0502020204030204" pitchFamily="34" charset="0"/>
                <a:cs typeface="Arial" panose="020B0604020202020204" pitchFamily="34" charset="0"/>
              </a:rPr>
              <a:t>Displays poor judgment.</a:t>
            </a:r>
          </a:p>
          <a:p>
            <a:pPr marL="342900" marR="0" lvl="0" indent="-342900" algn="just">
              <a:lnSpc>
                <a:spcPct val="150000"/>
              </a:lnSpc>
              <a:spcBef>
                <a:spcPts val="0"/>
              </a:spcBef>
              <a:spcAft>
                <a:spcPts val="0"/>
              </a:spcAft>
              <a:buFont typeface="+mj-lt"/>
              <a:buAutoNum type="arabicPeriod"/>
              <a:tabLst>
                <a:tab pos="571500" algn="l"/>
              </a:tabLst>
            </a:pPr>
            <a:r>
              <a:rPr lang="en-US" sz="2800" dirty="0">
                <a:solidFill>
                  <a:srgbClr val="000000"/>
                </a:solidFill>
                <a:latin typeface="Times New Roman" panose="02020603050405020304" pitchFamily="18" charset="0"/>
                <a:ea typeface="Calibri" panose="020F0502020204030204" pitchFamily="34" charset="0"/>
                <a:cs typeface="Arial" panose="020B0604020202020204" pitchFamily="34" charset="0"/>
              </a:rPr>
              <a:t>Exhibits dependency needs.</a:t>
            </a:r>
          </a:p>
          <a:p>
            <a:pPr marL="342900" marR="0" lvl="0" indent="-342900" algn="just">
              <a:lnSpc>
                <a:spcPct val="150000"/>
              </a:lnSpc>
              <a:spcBef>
                <a:spcPts val="0"/>
              </a:spcBef>
              <a:spcAft>
                <a:spcPts val="0"/>
              </a:spcAft>
              <a:buFont typeface="+mj-lt"/>
              <a:buAutoNum type="arabicPeriod"/>
              <a:tabLst>
                <a:tab pos="571500" algn="l"/>
              </a:tabLst>
            </a:pPr>
            <a:r>
              <a:rPr lang="en-US" sz="2800" dirty="0">
                <a:solidFill>
                  <a:srgbClr val="000000"/>
                </a:solidFill>
                <a:latin typeface="Times New Roman" panose="02020603050405020304" pitchFamily="18" charset="0"/>
                <a:ea typeface="Calibri" panose="020F0502020204030204" pitchFamily="34" charset="0"/>
                <a:cs typeface="Arial" panose="020B0604020202020204" pitchFamily="34" charset="0"/>
              </a:rPr>
              <a:t>Inability to perceive reality.</a:t>
            </a:r>
          </a:p>
          <a:p>
            <a:pPr marL="342900" marR="0" lvl="0" indent="-342900" algn="just">
              <a:lnSpc>
                <a:spcPct val="150000"/>
              </a:lnSpc>
              <a:spcBef>
                <a:spcPts val="0"/>
              </a:spcBef>
              <a:spcAft>
                <a:spcPts val="800"/>
              </a:spcAft>
              <a:buFont typeface="+mj-lt"/>
              <a:buAutoNum type="arabicPeriod"/>
              <a:tabLst>
                <a:tab pos="571500" algn="l"/>
              </a:tabLst>
            </a:pPr>
            <a:r>
              <a:rPr lang="en-US" sz="2800" dirty="0">
                <a:solidFill>
                  <a:srgbClr val="000000"/>
                </a:solidFill>
                <a:latin typeface="Times New Roman" panose="02020603050405020304" pitchFamily="18" charset="0"/>
                <a:ea typeface="Calibri" panose="020F0502020204030204" pitchFamily="34" charset="0"/>
                <a:cs typeface="Arial" panose="020B0604020202020204" pitchFamily="34" charset="0"/>
              </a:rPr>
              <a:t>Avoid problems. </a:t>
            </a:r>
          </a:p>
          <a:p>
            <a:endParaRPr lang="en-US" sz="2800" dirty="0"/>
          </a:p>
        </p:txBody>
      </p:sp>
    </p:spTree>
    <p:extLst>
      <p:ext uri="{BB962C8B-B14F-4D97-AF65-F5344CB8AC3E}">
        <p14:creationId xmlns:p14="http://schemas.microsoft.com/office/powerpoint/2010/main" val="3351117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430" y="308330"/>
            <a:ext cx="8770571" cy="1560716"/>
          </a:xfrm>
        </p:spPr>
        <p:txBody>
          <a:bodyPr>
            <a:normAutofit fontScale="90000"/>
          </a:bodyPr>
          <a:lstStyle/>
          <a:p>
            <a:pPr marL="342900" lvl="0" indent="-342900">
              <a:lnSpc>
                <a:spcPct val="150000"/>
              </a:lnSpc>
              <a:spcBef>
                <a:spcPts val="0"/>
              </a:spcBef>
              <a:spcAft>
                <a:spcPts val="800"/>
              </a:spcAft>
              <a:tabLst>
                <a:tab pos="514350" algn="l"/>
                <a:tab pos="1143000" algn="l"/>
              </a:tabLst>
            </a:pPr>
            <a:r>
              <a:rPr lang="en-US" b="1" u="sng" dirty="0">
                <a:solidFill>
                  <a:srgbClr val="002060"/>
                </a:solidFill>
                <a:latin typeface="Andalus" panose="02020603050405020304" pitchFamily="18" charset="-78"/>
                <a:ea typeface="Calibri" panose="020F0502020204030204" pitchFamily="34" charset="0"/>
                <a:cs typeface="Andalus" panose="02020603050405020304" pitchFamily="18" charset="-78"/>
              </a:rPr>
              <a:t>Factors Contributing to Mental Illness</a:t>
            </a:r>
            <a:br>
              <a:rPr lang="en-US" dirty="0">
                <a:solidFill>
                  <a:srgbClr val="002060"/>
                </a:solidFill>
                <a:latin typeface="Andalus" panose="02020603050405020304" pitchFamily="18" charset="-78"/>
                <a:ea typeface="Calibri" panose="020F0502020204030204" pitchFamily="34" charset="0"/>
                <a:cs typeface="Andalus" panose="02020603050405020304" pitchFamily="18" charset="-78"/>
              </a:rPr>
            </a:br>
            <a:endParaRPr lang="en-US" dirty="0">
              <a:solidFill>
                <a:srgbClr val="00206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2452255" y="2438400"/>
            <a:ext cx="9739745" cy="4419600"/>
          </a:xfrm>
        </p:spPr>
        <p:txBody>
          <a:bodyPr>
            <a:normAutofit fontScale="77500" lnSpcReduction="20000"/>
          </a:bodyPr>
          <a:lstStyle/>
          <a:p>
            <a:pPr marL="342900" lvl="0" indent="-342900" algn="just">
              <a:lnSpc>
                <a:spcPct val="150000"/>
              </a:lnSpc>
              <a:spcBef>
                <a:spcPts val="0"/>
              </a:spcBef>
              <a:buFont typeface="+mj-lt"/>
              <a:buAutoNum type="arabicPeriod"/>
              <a:tabLst>
                <a:tab pos="514350" algn="l"/>
              </a:tabLst>
            </a:pPr>
            <a:r>
              <a:rPr lang="en-US" sz="3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Individual Factors</a:t>
            </a:r>
            <a:r>
              <a:rPr lang="en-US" sz="3400" dirty="0">
                <a:solidFill>
                  <a:srgbClr val="000000"/>
                </a:solidFill>
                <a:latin typeface="Times New Roman" panose="02020603050405020304" pitchFamily="18" charset="0"/>
                <a:ea typeface="Calibri" panose="020F0502020204030204" pitchFamily="34" charset="0"/>
                <a:cs typeface="Arial" panose="020B0604020202020204" pitchFamily="34" charset="0"/>
              </a:rPr>
              <a:t> include (biologic makeup, intolerable or unrealistic worries or fears, inability to distinguish reality from fantasy, intolerance of life’s uncertainties, a sense of disharmony in life, and a loss of meaning in one’s life).</a:t>
            </a:r>
          </a:p>
          <a:p>
            <a:pPr marL="342900" marR="0" lvl="0" indent="-342900" algn="just">
              <a:lnSpc>
                <a:spcPct val="150000"/>
              </a:lnSpc>
              <a:spcBef>
                <a:spcPts val="0"/>
              </a:spcBef>
              <a:spcAft>
                <a:spcPts val="800"/>
              </a:spcAft>
              <a:buFont typeface="+mj-lt"/>
              <a:buAutoNum type="arabicPeriod"/>
              <a:tabLst>
                <a:tab pos="514350" algn="l"/>
              </a:tabLst>
            </a:pPr>
            <a:r>
              <a:rPr lang="en-US" sz="3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Interpersonal Factors</a:t>
            </a:r>
            <a:r>
              <a:rPr lang="en-US" sz="3400" dirty="0">
                <a:solidFill>
                  <a:srgbClr val="000000"/>
                </a:solidFill>
                <a:latin typeface="Times New Roman" panose="02020603050405020304" pitchFamily="18" charset="0"/>
                <a:ea typeface="Calibri" panose="020F0502020204030204" pitchFamily="34" charset="0"/>
                <a:cs typeface="Arial" panose="020B0604020202020204" pitchFamily="34" charset="0"/>
              </a:rPr>
              <a:t> include (ineffective communication, excessive dependency on or withdrawal from relationships, no sense of belonging, inadequate social support, and loss of emotional control).</a:t>
            </a:r>
          </a:p>
          <a:p>
            <a:endParaRPr lang="en-US" dirty="0"/>
          </a:p>
        </p:txBody>
      </p:sp>
    </p:spTree>
    <p:extLst>
      <p:ext uri="{BB962C8B-B14F-4D97-AF65-F5344CB8AC3E}">
        <p14:creationId xmlns:p14="http://schemas.microsoft.com/office/powerpoint/2010/main" val="80522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439" y="2087525"/>
            <a:ext cx="9258300" cy="4419600"/>
          </a:xfrm>
        </p:spPr>
        <p:txBody>
          <a:bodyPr>
            <a:normAutofit fontScale="85000" lnSpcReduction="10000"/>
          </a:bodyPr>
          <a:lstStyle/>
          <a:p>
            <a:pPr marL="457200" lvl="0" indent="-457200" algn="just">
              <a:lnSpc>
                <a:spcPct val="150000"/>
              </a:lnSpc>
              <a:spcBef>
                <a:spcPts val="0"/>
              </a:spcBef>
              <a:spcAft>
                <a:spcPts val="800"/>
              </a:spcAft>
              <a:buFont typeface="+mj-lt"/>
              <a:buAutoNum type="arabicPeriod" startAt="3"/>
              <a:tabLst>
                <a:tab pos="514350" algn="l"/>
              </a:tabLst>
            </a:pPr>
            <a:r>
              <a:rPr lang="en-US" sz="33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Social/Cultural Factors</a:t>
            </a:r>
            <a:r>
              <a:rPr lang="en-US" sz="3300" dirty="0">
                <a:solidFill>
                  <a:srgbClr val="000000"/>
                </a:solidFill>
                <a:latin typeface="Times New Roman" panose="02020603050405020304" pitchFamily="18" charset="0"/>
                <a:ea typeface="Calibri" panose="020F0502020204030204" pitchFamily="34" charset="0"/>
                <a:cs typeface="Arial" panose="020B0604020202020204" pitchFamily="34" charset="0"/>
              </a:rPr>
              <a:t> include (lack of resources, violence, homelessness, poverty, an unwarranted negative view of the world, and discrimination such as stigma, racism, classism, ageism, and sexism. It is important to note that some of these social/cultural factors can result in isolation, feelings of alienation, and maladaptive, violent, or criminal behavior).</a:t>
            </a:r>
          </a:p>
          <a:p>
            <a:endParaRPr lang="en-US" dirty="0"/>
          </a:p>
        </p:txBody>
      </p:sp>
    </p:spTree>
    <p:extLst>
      <p:ext uri="{BB962C8B-B14F-4D97-AF65-F5344CB8AC3E}">
        <p14:creationId xmlns:p14="http://schemas.microsoft.com/office/powerpoint/2010/main" val="19092124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122" y="526781"/>
            <a:ext cx="5919355" cy="1343582"/>
          </a:xfrm>
        </p:spPr>
        <p:txBody>
          <a:bodyPr>
            <a:normAutofit/>
          </a:bodyPr>
          <a:lstStyle/>
          <a:p>
            <a:r>
              <a:rPr lang="en-US" sz="5400" b="1" dirty="0">
                <a:solidFill>
                  <a:srgbClr val="002060"/>
                </a:solidFill>
                <a:latin typeface="Andalus" panose="02020603050405020304" pitchFamily="18" charset="-78"/>
                <a:cs typeface="Andalus" panose="02020603050405020304" pitchFamily="18" charset="-78"/>
              </a:rPr>
              <a:t>	History concepts</a:t>
            </a:r>
          </a:p>
        </p:txBody>
      </p:sp>
      <p:sp>
        <p:nvSpPr>
          <p:cNvPr id="3" name="Content Placeholder 2"/>
          <p:cNvSpPr>
            <a:spLocks noGrp="1"/>
          </p:cNvSpPr>
          <p:nvPr>
            <p:ph idx="1"/>
          </p:nvPr>
        </p:nvSpPr>
        <p:spPr>
          <a:xfrm>
            <a:off x="110837" y="1735657"/>
            <a:ext cx="12081163" cy="4728939"/>
          </a:xfrm>
        </p:spPr>
        <p:txBody>
          <a:bodyPr>
            <a:normAutofit/>
          </a:bodyPr>
          <a:lstStyle/>
          <a:p>
            <a:pPr marL="342900" lvl="0" indent="-342900" algn="just">
              <a:lnSpc>
                <a:spcPct val="150000"/>
              </a:lnSpc>
              <a:spcBef>
                <a:spcPts val="0"/>
              </a:spcBef>
              <a:spcAft>
                <a:spcPts val="800"/>
              </a:spcAft>
              <a:buClr>
                <a:srgbClr val="C45911"/>
              </a:buClr>
              <a:buFont typeface="+mj-lt"/>
              <a:buAutoNum type="romanUcPeriod"/>
              <a:tabLst>
                <a:tab pos="228600" algn="l"/>
                <a:tab pos="571500" algn="l"/>
              </a:tabLst>
            </a:pPr>
            <a:r>
              <a:rPr lang="en-US" sz="2800" b="1" dirty="0">
                <a:solidFill>
                  <a:srgbClr val="C45911"/>
                </a:solidFill>
                <a:latin typeface="Andalus" panose="02020603050405020304" pitchFamily="18" charset="-78"/>
                <a:ea typeface="Calibri" panose="020F0502020204030204" pitchFamily="34" charset="0"/>
                <a:cs typeface="Andalus" panose="02020603050405020304" pitchFamily="18" charset="-78"/>
              </a:rPr>
              <a:t>Ancient Times</a:t>
            </a:r>
            <a:r>
              <a:rPr lang="en-US" sz="2800" b="1" dirty="0">
                <a:solidFill>
                  <a:srgbClr val="000000"/>
                </a:solidFill>
                <a:latin typeface="Andalus" panose="02020603050405020304" pitchFamily="18" charset="-78"/>
                <a:ea typeface="Calibri" panose="020F0502020204030204" pitchFamily="34" charset="0"/>
                <a:cs typeface="Andalus" panose="02020603050405020304" pitchFamily="18" charset="-78"/>
              </a:rPr>
              <a:t> </a:t>
            </a:r>
            <a:endParaRPr lang="en-US" sz="2800" dirty="0">
              <a:solidFill>
                <a:srgbClr val="000000"/>
              </a:solidFill>
              <a:latin typeface="Andalus" panose="02020603050405020304" pitchFamily="18" charset="-78"/>
              <a:ea typeface="Calibri" panose="020F0502020204030204" pitchFamily="34" charset="0"/>
              <a:cs typeface="Andalus" panose="02020603050405020304" pitchFamily="18" charset="-78"/>
            </a:endParaRPr>
          </a:p>
          <a:p>
            <a:pPr marL="0" lvl="0" indent="457200" algn="just">
              <a:lnSpc>
                <a:spcPct val="150000"/>
              </a:lnSpc>
              <a:spcBef>
                <a:spcPts val="0"/>
              </a:spcBef>
              <a:spcAft>
                <a:spcPts val="800"/>
              </a:spcAft>
            </a:pP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People of ancient times believed that any sickness indicated displeasure of the gods and, in fact, was a punishment for sins and wrongdoing. Those with mental disorders were viewed as either divine or demonic, depending on their behavior. Individuals seen as divine were worshipped and adored; those seen as demonic were ostracized, punished, and sometimes burned at the stake.</a:t>
            </a:r>
          </a:p>
          <a:p>
            <a:pPr lvl="0"/>
            <a:endParaRPr lang="en-US" dirty="0">
              <a:solidFill>
                <a:srgbClr val="121316">
                  <a:lumMod val="75000"/>
                  <a:lumOff val="25000"/>
                </a:srgbClr>
              </a:solidFill>
            </a:endParaRPr>
          </a:p>
          <a:p>
            <a:pPr marL="0" lvl="0" indent="0" algn="just">
              <a:lnSpc>
                <a:spcPct val="150000"/>
              </a:lnSpc>
              <a:spcBef>
                <a:spcPts val="0"/>
              </a:spcBef>
              <a:spcAft>
                <a:spcPts val="800"/>
              </a:spcAft>
              <a:buClr>
                <a:srgbClr val="C45911"/>
              </a:buClr>
              <a:buNone/>
              <a:tabLst>
                <a:tab pos="228600" algn="l"/>
                <a:tab pos="571500" algn="l"/>
              </a:tabLst>
            </a:pPr>
            <a:endPar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3263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B739-2E46-4AD8-8532-DFD3397B55CB}"/>
              </a:ext>
            </a:extLst>
          </p:cNvPr>
          <p:cNvSpPr>
            <a:spLocks noGrp="1"/>
          </p:cNvSpPr>
          <p:nvPr>
            <p:ph type="title"/>
          </p:nvPr>
        </p:nvSpPr>
        <p:spPr>
          <a:xfrm>
            <a:off x="243864" y="118402"/>
            <a:ext cx="11704271" cy="970169"/>
          </a:xfrm>
        </p:spPr>
        <p:txBody>
          <a:bodyPr>
            <a:normAutofit fontScale="90000"/>
          </a:bodyPr>
          <a:lstStyle/>
          <a:p>
            <a:pPr algn="ctr"/>
            <a:r>
              <a:rPr lang="en-US" sz="3200" b="1" dirty="0"/>
              <a:t>Diagnostic And Statistical Manual Of</a:t>
            </a:r>
            <a:br>
              <a:rPr lang="en-US" sz="3200" b="1" dirty="0"/>
            </a:br>
            <a:r>
              <a:rPr lang="en-US" sz="3200" b="1" dirty="0"/>
              <a:t>Mental Disorders</a:t>
            </a:r>
          </a:p>
        </p:txBody>
      </p:sp>
      <p:sp>
        <p:nvSpPr>
          <p:cNvPr id="3" name="Content Placeholder 2">
            <a:extLst>
              <a:ext uri="{FF2B5EF4-FFF2-40B4-BE49-F238E27FC236}">
                <a16:creationId xmlns:a16="http://schemas.microsoft.com/office/drawing/2014/main" id="{79871DF1-EEAC-467A-8FAE-18BA21A56381}"/>
              </a:ext>
            </a:extLst>
          </p:cNvPr>
          <p:cNvSpPr>
            <a:spLocks noGrp="1"/>
          </p:cNvSpPr>
          <p:nvPr>
            <p:ph idx="1"/>
          </p:nvPr>
        </p:nvSpPr>
        <p:spPr>
          <a:xfrm>
            <a:off x="243864" y="1018193"/>
            <a:ext cx="11704271" cy="5355772"/>
          </a:xfrm>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The Diagnostic and Statistical Manual of Mental Disorders, fifth edition (DSM-5</a:t>
            </a:r>
            <a:r>
              <a:rPr lang="en-US" sz="2400" b="1" dirty="0">
                <a:latin typeface="Times New Roman" panose="02020603050405020304" pitchFamily="18" charset="0"/>
                <a:cs typeface="Times New Roman" panose="02020603050405020304" pitchFamily="18" charset="0"/>
              </a:rPr>
              <a:t>), is a taxonomy published by the American Psychiatric Association and revised as needed. The current edition made some major revisions and was released in 2013.</a:t>
            </a:r>
          </a:p>
          <a:p>
            <a:pPr algn="just">
              <a:lnSpc>
                <a:spcPct val="150000"/>
              </a:lnSpc>
            </a:pPr>
            <a:r>
              <a:rPr lang="en-US" sz="2400" b="1" i="0" u="none" strike="noStrike" baseline="0" dirty="0">
                <a:latin typeface="Times New Roman" panose="02020603050405020304" pitchFamily="18" charset="0"/>
                <a:cs typeface="Times New Roman" panose="02020603050405020304" pitchFamily="18" charset="0"/>
              </a:rPr>
              <a:t>The </a:t>
            </a:r>
            <a:r>
              <a:rPr lang="en-US" sz="2400" b="1" i="1" u="none" strike="noStrike" baseline="0" dirty="0">
                <a:latin typeface="Times New Roman" panose="02020603050405020304" pitchFamily="18" charset="0"/>
                <a:cs typeface="Times New Roman" panose="02020603050405020304" pitchFamily="18" charset="0"/>
              </a:rPr>
              <a:t>DSM-5 </a:t>
            </a:r>
            <a:r>
              <a:rPr lang="en-US" sz="2400" b="1" i="0" u="none" strike="noStrike" baseline="0" dirty="0">
                <a:latin typeface="Times New Roman" panose="02020603050405020304" pitchFamily="18" charset="0"/>
                <a:cs typeface="Times New Roman" panose="02020603050405020304" pitchFamily="18" charset="0"/>
              </a:rPr>
              <a:t>has three purposes:</a:t>
            </a:r>
          </a:p>
          <a:p>
            <a:pPr marL="457200" indent="-457200" algn="just">
              <a:lnSpc>
                <a:spcPct val="150000"/>
              </a:lnSpc>
              <a:buFont typeface="+mj-lt"/>
              <a:buAutoNum type="arabicPeriod"/>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To provide a standardized nomenclature and language for all mental health professionals</a:t>
            </a:r>
          </a:p>
          <a:p>
            <a:pPr marL="457200" indent="-457200" algn="just">
              <a:lnSpc>
                <a:spcPct val="150000"/>
              </a:lnSpc>
              <a:buFont typeface="+mj-lt"/>
              <a:buAutoNum type="arabicPeriod"/>
            </a:pPr>
            <a:r>
              <a:rPr lang="en-US" sz="2400" b="1" i="0" u="none" strike="noStrike" baseline="0" dirty="0">
                <a:solidFill>
                  <a:srgbClr val="018FCD"/>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To present defining characteristics or symptoms that differentiate specific diagnoses</a:t>
            </a:r>
          </a:p>
          <a:p>
            <a:pPr marL="457200" indent="-457200" algn="just">
              <a:lnSpc>
                <a:spcPct val="150000"/>
              </a:lnSpc>
              <a:buFont typeface="+mj-lt"/>
              <a:buAutoNum type="arabicPeriod"/>
            </a:pPr>
            <a:r>
              <a:rPr lang="en-US" sz="2400" b="1" i="0" u="none" strike="noStrike" baseline="0" dirty="0">
                <a:solidFill>
                  <a:srgbClr val="018FCD"/>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To assist in identifying the underlying causes of disorders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758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C0A1F-59FD-49A0-831E-E70FC4B1EBE0}"/>
              </a:ext>
            </a:extLst>
          </p:cNvPr>
          <p:cNvSpPr>
            <a:spLocks noGrp="1"/>
          </p:cNvSpPr>
          <p:nvPr>
            <p:ph idx="1"/>
          </p:nvPr>
        </p:nvSpPr>
        <p:spPr>
          <a:xfrm>
            <a:off x="356507" y="104807"/>
            <a:ext cx="11478986" cy="6328228"/>
          </a:xfrm>
        </p:spPr>
        <p:txBody>
          <a:bodyPr>
            <a:normAutofit/>
          </a:bodyPr>
          <a:lstStyle/>
          <a:p>
            <a:pPr algn="just"/>
            <a:r>
              <a:rPr lang="en-US" sz="2800" b="1" i="0" u="none" strike="noStrike" baseline="0" dirty="0">
                <a:latin typeface="Times New Roman" panose="02020603050405020304" pitchFamily="18" charset="0"/>
                <a:cs typeface="Times New Roman" panose="02020603050405020304" pitchFamily="18" charset="0"/>
              </a:rPr>
              <a:t>The classification system allows the practitioner to identify all the factors hat relate to a person’s condition:</a:t>
            </a:r>
            <a:endParaRPr lang="en-US" sz="2800" b="1" i="0" u="none" strike="noStrike" baseline="0" dirty="0">
              <a:solidFill>
                <a:srgbClr val="000000"/>
              </a:solidFill>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romanUcPeriod"/>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All major psychiatric disorders such as depression, schizophrenia, anxiety, and substance-related disorders</a:t>
            </a:r>
          </a:p>
          <a:p>
            <a:pPr marL="514350" indent="-514350" algn="just">
              <a:lnSpc>
                <a:spcPct val="150000"/>
              </a:lnSpc>
              <a:buFont typeface="+mj-lt"/>
              <a:buAutoNum type="romanUcPeriod"/>
            </a:pPr>
            <a:r>
              <a:rPr lang="en-US" sz="2400" b="1" i="0" u="none" strike="noStrike" baseline="0" dirty="0">
                <a:solidFill>
                  <a:srgbClr val="018FCD"/>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Medical conditions that are potentially relevant to understanding or managing the person’s mental disorder as well as medical conditions that might contribute to understanding the person</a:t>
            </a:r>
          </a:p>
          <a:p>
            <a:pPr marL="514350" indent="-514350" algn="just">
              <a:lnSpc>
                <a:spcPct val="150000"/>
              </a:lnSpc>
              <a:buFont typeface="+mj-lt"/>
              <a:buAutoNum type="romanUcPeriod"/>
            </a:pPr>
            <a:r>
              <a:rPr lang="en-US" sz="2400" b="1" i="0" u="none" strike="noStrike" baseline="0" dirty="0">
                <a:solidFill>
                  <a:srgbClr val="018FCD"/>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Psychosocial and environmental problems that may affect the diagnosis, treatment, and prognosis of mental disorders. Included are problems with the primary support group, the social environment, education, occupation, housing, economics, access to health care, and the legal system.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06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4800" b="1" i="1" dirty="0"/>
              <a:t>Thank you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2" y="0"/>
            <a:ext cx="12017828" cy="6857999"/>
          </a:xfrm>
          <a:prstGeom prst="rect">
            <a:avLst/>
          </a:prstGeom>
        </p:spPr>
      </p:pic>
    </p:spTree>
    <p:extLst>
      <p:ext uri="{BB962C8B-B14F-4D97-AF65-F5344CB8AC3E}">
        <p14:creationId xmlns:p14="http://schemas.microsoft.com/office/powerpoint/2010/main" val="39070551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82" y="180110"/>
            <a:ext cx="12095018" cy="6525490"/>
          </a:xfrm>
        </p:spPr>
        <p:txBody>
          <a:bodyPr>
            <a:noAutofit/>
          </a:bodyPr>
          <a:lstStyle/>
          <a:p>
            <a:pPr marL="0" marR="0" indent="457200" algn="just">
              <a:lnSpc>
                <a:spcPct val="150000"/>
              </a:lnSpc>
              <a:spcBef>
                <a:spcPts val="0"/>
              </a:spcBef>
              <a:spcAft>
                <a:spcPts val="800"/>
              </a:spcAft>
            </a:pPr>
            <a:r>
              <a:rPr lang="en-US" sz="3200" dirty="0">
                <a:solidFill>
                  <a:srgbClr val="000000"/>
                </a:solidFill>
                <a:latin typeface="Times New Roman" panose="02020603050405020304" pitchFamily="18" charset="0"/>
                <a:ea typeface="Calibri" panose="020F0502020204030204" pitchFamily="34" charset="0"/>
                <a:cs typeface="Arial" panose="020B0604020202020204" pitchFamily="34" charset="0"/>
              </a:rPr>
              <a:t>Later, </a:t>
            </a:r>
            <a:r>
              <a:rPr lang="en-US" sz="3200" dirty="0">
                <a:solidFill>
                  <a:srgbClr val="FF0000"/>
                </a:solidFill>
                <a:latin typeface="Times New Roman" panose="02020603050405020304" pitchFamily="18" charset="0"/>
                <a:ea typeface="Calibri" panose="020F0502020204030204" pitchFamily="34" charset="0"/>
                <a:cs typeface="Arial" panose="020B0604020202020204" pitchFamily="34" charset="0"/>
              </a:rPr>
              <a:t>Aristotle (382–322 BC) </a:t>
            </a:r>
            <a:r>
              <a:rPr lang="en-US" sz="3200" dirty="0">
                <a:solidFill>
                  <a:srgbClr val="000000"/>
                </a:solidFill>
                <a:latin typeface="Times New Roman" panose="02020603050405020304" pitchFamily="18" charset="0"/>
                <a:ea typeface="Calibri" panose="020F0502020204030204" pitchFamily="34" charset="0"/>
                <a:cs typeface="Arial" panose="020B0604020202020204" pitchFamily="34" charset="0"/>
              </a:rPr>
              <a:t>attempted to relate mental disorders to physical disorders and developed his theory that the amounts of </a:t>
            </a:r>
            <a:r>
              <a:rPr lang="en-US" sz="3200" u="sng" dirty="0">
                <a:solidFill>
                  <a:srgbClr val="000000"/>
                </a:solidFill>
                <a:latin typeface="Times New Roman" panose="02020603050405020304" pitchFamily="18" charset="0"/>
                <a:ea typeface="Calibri" panose="020F0502020204030204" pitchFamily="34" charset="0"/>
                <a:cs typeface="Arial" panose="020B0604020202020204" pitchFamily="34" charset="0"/>
              </a:rPr>
              <a:t>blood, water, and yellow and black bile</a:t>
            </a:r>
            <a:r>
              <a:rPr lang="en-US" sz="3200" dirty="0">
                <a:solidFill>
                  <a:srgbClr val="000000"/>
                </a:solidFill>
                <a:latin typeface="Times New Roman" panose="02020603050405020304" pitchFamily="18" charset="0"/>
                <a:ea typeface="Calibri" panose="020F0502020204030204" pitchFamily="34" charset="0"/>
                <a:cs typeface="Arial" panose="020B0604020202020204" pitchFamily="34" charset="0"/>
              </a:rPr>
              <a:t> in the body controlled the emotions. These four substances, or humors, corresponded with happiness, calmness, anger, and sadness. Imbalances of the four humors were believed to cause mental disorders; therefore, treatment was aimed at restoring balance through </a:t>
            </a:r>
            <a:r>
              <a:rPr lang="en-US" sz="3200" u="sng" dirty="0">
                <a:solidFill>
                  <a:srgbClr val="000000"/>
                </a:solidFill>
                <a:latin typeface="Times New Roman" panose="02020603050405020304" pitchFamily="18" charset="0"/>
                <a:ea typeface="Calibri" panose="020F0502020204030204" pitchFamily="34" charset="0"/>
                <a:cs typeface="Arial" panose="020B0604020202020204" pitchFamily="34" charset="0"/>
              </a:rPr>
              <a:t>bloodletting, starving, and purging</a:t>
            </a:r>
            <a:r>
              <a:rPr lang="en-US" sz="3200" dirty="0">
                <a:solidFill>
                  <a:srgbClr val="000000"/>
                </a:solidFill>
                <a:latin typeface="Times New Roman" panose="02020603050405020304" pitchFamily="18" charset="0"/>
                <a:ea typeface="Calibri" panose="020F0502020204030204" pitchFamily="34" charset="0"/>
                <a:cs typeface="Arial" panose="020B0604020202020204" pitchFamily="34" charset="0"/>
              </a:rPr>
              <a:t>. Such “treatments” persisted well into the 19th century.</a:t>
            </a:r>
          </a:p>
          <a:p>
            <a:endParaRPr lang="en-US" sz="3200" dirty="0"/>
          </a:p>
        </p:txBody>
      </p:sp>
    </p:spTree>
    <p:extLst>
      <p:ext uri="{BB962C8B-B14F-4D97-AF65-F5344CB8AC3E}">
        <p14:creationId xmlns:p14="http://schemas.microsoft.com/office/powerpoint/2010/main" val="9510118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95018" cy="6858000"/>
          </a:xfrm>
        </p:spPr>
        <p:txBody>
          <a:bodyPr>
            <a:noAutofit/>
          </a:bodyPr>
          <a:lstStyle/>
          <a:p>
            <a:pPr marL="0" marR="0" indent="457200" algn="just">
              <a:lnSpc>
                <a:spcPct val="150000"/>
              </a:lnSpc>
              <a:spcBef>
                <a:spcPts val="0"/>
              </a:spcBef>
              <a:spcAft>
                <a:spcPts val="800"/>
              </a:spcAft>
              <a:tabLst>
                <a:tab pos="457200" algn="l"/>
              </a:tabLst>
            </a:pP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In early </a:t>
            </a:r>
            <a:r>
              <a:rPr lang="en-US" sz="3000" dirty="0">
                <a:solidFill>
                  <a:srgbClr val="FF0000"/>
                </a:solidFill>
                <a:latin typeface="Times New Roman" panose="02020603050405020304" pitchFamily="18" charset="0"/>
                <a:ea typeface="Calibri" panose="020F0502020204030204" pitchFamily="34" charset="0"/>
                <a:cs typeface="Arial" panose="020B0604020202020204" pitchFamily="34" charset="0"/>
              </a:rPr>
              <a:t>Christian times (1–1000 AD), </a:t>
            </a: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primitive beliefs and superstitions were strong. All diseases were again blamed on demons, and the mentally ill were viewed as possessed. Priests performed exorcisms to rid sufferers of evil spirits. When that failed, they used more severe and brutal measures, such as incarceration in dungeons, flogging, and starving.</a:t>
            </a:r>
          </a:p>
          <a:p>
            <a:pPr marL="0" marR="0" indent="457200" algn="just">
              <a:lnSpc>
                <a:spcPct val="150000"/>
              </a:lnSpc>
              <a:spcBef>
                <a:spcPts val="0"/>
              </a:spcBef>
              <a:spcAft>
                <a:spcPts val="800"/>
              </a:spcAft>
            </a:pP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In </a:t>
            </a:r>
            <a:r>
              <a:rPr lang="en-US" sz="3000" dirty="0">
                <a:solidFill>
                  <a:srgbClr val="FF0000"/>
                </a:solidFill>
                <a:latin typeface="Times New Roman" panose="02020603050405020304" pitchFamily="18" charset="0"/>
                <a:ea typeface="Calibri" panose="020F0502020204030204" pitchFamily="34" charset="0"/>
                <a:cs typeface="Arial" panose="020B0604020202020204" pitchFamily="34" charset="0"/>
              </a:rPr>
              <a:t>England during the Renaissance (1300–1600)</a:t>
            </a: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people with mental illness were distinguished from criminals. Those considered harmless were allowed to wander the countryside or live in rural communities, but the more “dangerous lunatics” were thrown in prison, chained, and starved. </a:t>
            </a:r>
          </a:p>
        </p:txBody>
      </p:sp>
    </p:spTree>
    <p:extLst>
      <p:ext uri="{BB962C8B-B14F-4D97-AF65-F5344CB8AC3E}">
        <p14:creationId xmlns:p14="http://schemas.microsoft.com/office/powerpoint/2010/main" val="28869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99" y="1468583"/>
            <a:ext cx="11890664" cy="4959926"/>
          </a:xfrm>
        </p:spPr>
        <p:txBody>
          <a:bodyPr>
            <a:noAutofit/>
          </a:bodyPr>
          <a:lstStyle/>
          <a:p>
            <a:pPr marL="0" marR="0" indent="457200" algn="just">
              <a:lnSpc>
                <a:spcPct val="150000"/>
              </a:lnSpc>
              <a:spcBef>
                <a:spcPts val="0"/>
              </a:spcBef>
              <a:spcAft>
                <a:spcPts val="800"/>
              </a:spcAft>
            </a:pPr>
            <a:r>
              <a:rPr lang="en-US" sz="3200" u="sng" dirty="0">
                <a:solidFill>
                  <a:srgbClr val="000000"/>
                </a:solidFill>
                <a:latin typeface="Times New Roman" panose="02020603050405020304" pitchFamily="18" charset="0"/>
                <a:ea typeface="Calibri" panose="020F0502020204030204" pitchFamily="34" charset="0"/>
                <a:cs typeface="Arial" panose="020B0604020202020204" pitchFamily="34" charset="0"/>
              </a:rPr>
              <a:t>In 1547,</a:t>
            </a:r>
            <a:r>
              <a:rPr lang="en-US" sz="3200" dirty="0">
                <a:solidFill>
                  <a:srgbClr val="000000"/>
                </a:solidFill>
                <a:latin typeface="Times New Roman" panose="02020603050405020304" pitchFamily="18" charset="0"/>
                <a:ea typeface="Calibri" panose="020F0502020204030204" pitchFamily="34" charset="0"/>
                <a:cs typeface="Arial" panose="020B0604020202020204" pitchFamily="34" charset="0"/>
              </a:rPr>
              <a:t> the Hospital of St. Mary of Bethlehem was officially declared a hospital for the insane, the first of its kind. By 1775, visitors at the institution were charged a fee for the privilege of viewing and ridiculing the inmates, who were seen as less than human animals. During this same period in the colonies (later the United States), the mentally ill were considered evil or possessed and were punished. </a:t>
            </a:r>
            <a:endParaRPr lang="en-US" sz="3200" dirty="0"/>
          </a:p>
        </p:txBody>
      </p:sp>
    </p:spTree>
    <p:extLst>
      <p:ext uri="{BB962C8B-B14F-4D97-AF65-F5344CB8AC3E}">
        <p14:creationId xmlns:p14="http://schemas.microsoft.com/office/powerpoint/2010/main" val="1383363633"/>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7926" y="352808"/>
            <a:ext cx="10324536" cy="5195454"/>
          </a:xfrm>
        </p:spPr>
        <p:txBody>
          <a:bodyPr>
            <a:noAutofit/>
          </a:bodyPr>
          <a:lstStyle/>
          <a:p>
            <a:pPr marL="571500" lvl="0" indent="-571500" algn="just">
              <a:lnSpc>
                <a:spcPct val="150000"/>
              </a:lnSpc>
              <a:spcBef>
                <a:spcPts val="0"/>
              </a:spcBef>
              <a:spcAft>
                <a:spcPts val="800"/>
              </a:spcAft>
              <a:buClr>
                <a:srgbClr val="C45911"/>
              </a:buClr>
              <a:buFont typeface="+mj-lt"/>
              <a:buAutoNum type="romanUcPeriod" startAt="2"/>
            </a:pPr>
            <a:r>
              <a:rPr lang="en-US" sz="3200" b="1" dirty="0">
                <a:solidFill>
                  <a:srgbClr val="002060"/>
                </a:solidFill>
                <a:latin typeface="Andalus" panose="02020603050405020304" pitchFamily="18" charset="-78"/>
                <a:ea typeface="Calibri" panose="020F0502020204030204" pitchFamily="34" charset="0"/>
                <a:cs typeface="Andalus" panose="02020603050405020304" pitchFamily="18" charset="-78"/>
              </a:rPr>
              <a:t>Period of Enlightenment and Creation of Mental Institutions</a:t>
            </a:r>
          </a:p>
          <a:p>
            <a:pPr marL="0" marR="0" indent="457200" algn="just">
              <a:lnSpc>
                <a:spcPct val="150000"/>
              </a:lnSpc>
              <a:spcBef>
                <a:spcPts val="0"/>
              </a:spcBef>
              <a:spcAft>
                <a:spcPts val="800"/>
              </a:spcAft>
            </a:pP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In the 1790s, a period of enlightenment concerning persons with mental illness began. Philippe </a:t>
            </a:r>
            <a:r>
              <a:rPr lang="en-US" sz="3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Pinel</a:t>
            </a: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 in France and William </a:t>
            </a:r>
            <a:r>
              <a:rPr lang="en-US" sz="3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Tuke</a:t>
            </a: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 in England formulated the concept of asylum as a safe refuge or haven offering protection at institutions where people had been whipped, beaten, and starved because they were mentally ill. </a:t>
            </a:r>
          </a:p>
        </p:txBody>
      </p:sp>
    </p:spTree>
    <p:extLst>
      <p:ext uri="{BB962C8B-B14F-4D97-AF65-F5344CB8AC3E}">
        <p14:creationId xmlns:p14="http://schemas.microsoft.com/office/powerpoint/2010/main" val="334139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0"/>
            <a:ext cx="11942618" cy="5320146"/>
          </a:xfrm>
        </p:spPr>
        <p:txBody>
          <a:bodyPr>
            <a:noAutofit/>
          </a:bodyPr>
          <a:lstStyle/>
          <a:p>
            <a:pPr marL="571500" lvl="0" indent="-571500" algn="just">
              <a:lnSpc>
                <a:spcPct val="150000"/>
              </a:lnSpc>
              <a:spcBef>
                <a:spcPts val="0"/>
              </a:spcBef>
              <a:spcAft>
                <a:spcPts val="800"/>
              </a:spcAft>
              <a:buClr>
                <a:srgbClr val="C45911"/>
              </a:buClr>
              <a:buFont typeface="+mj-lt"/>
              <a:buAutoNum type="romanUcPeriod" startAt="3"/>
            </a:pPr>
            <a:r>
              <a:rPr lang="en-US" sz="3200" b="1" dirty="0">
                <a:solidFill>
                  <a:srgbClr val="002060"/>
                </a:solidFill>
                <a:latin typeface="Andalus" panose="02020603050405020304" pitchFamily="18" charset="-78"/>
                <a:ea typeface="Calibri" panose="020F0502020204030204" pitchFamily="34" charset="0"/>
                <a:cs typeface="Andalus" panose="02020603050405020304" pitchFamily="18" charset="-78"/>
              </a:rPr>
              <a:t>                        Sigmund Freud and Treatment of Mental Disorders</a:t>
            </a:r>
          </a:p>
          <a:p>
            <a:pPr marL="0" marR="0" indent="0" algn="just">
              <a:lnSpc>
                <a:spcPct val="150000"/>
              </a:lnSpc>
              <a:spcBef>
                <a:spcPts val="0"/>
              </a:spcBef>
              <a:spcAft>
                <a:spcPts val="800"/>
              </a:spcAft>
              <a:buNone/>
            </a:pP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The period of scientific study and treatment of mental disorders began with Sigmund Freud (1856–1939) and others, such as Emil </a:t>
            </a:r>
            <a:r>
              <a:rPr lang="en-US" sz="3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Kraepelin</a:t>
            </a: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 (1856–1926) and Eugen </a:t>
            </a:r>
            <a:r>
              <a:rPr lang="en-US" sz="3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Bleuler</a:t>
            </a:r>
            <a:r>
              <a:rPr lang="en-US" sz="3000" dirty="0">
                <a:solidFill>
                  <a:srgbClr val="000000"/>
                </a:solidFill>
                <a:latin typeface="Times New Roman" panose="02020603050405020304" pitchFamily="18" charset="0"/>
                <a:ea typeface="Calibri" panose="020F0502020204030204" pitchFamily="34" charset="0"/>
                <a:cs typeface="Arial" panose="020B0604020202020204" pitchFamily="34" charset="0"/>
              </a:rPr>
              <a:t> (1857–1939). With these men, the study of psychiatry and the diagnosis and treatment of mental illness started in earnest. Freud challenged society to view human beings objectively. He studied the mind, its disorders, and their treatment as no one had done before.. Kraepelin began classifying mental disorders according to their symptoms, and Bleuler coined the term schizophrenia.</a:t>
            </a:r>
          </a:p>
        </p:txBody>
      </p:sp>
    </p:spTree>
    <p:extLst>
      <p:ext uri="{BB962C8B-B14F-4D97-AF65-F5344CB8AC3E}">
        <p14:creationId xmlns:p14="http://schemas.microsoft.com/office/powerpoint/2010/main" val="26006703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316182"/>
            <a:ext cx="12191999" cy="5430982"/>
          </a:xfrm>
        </p:spPr>
        <p:txBody>
          <a:bodyPr>
            <a:noAutofit/>
          </a:bodyPr>
          <a:lstStyle/>
          <a:p>
            <a:pPr marL="571500" lvl="0" indent="-571500" algn="just">
              <a:lnSpc>
                <a:spcPct val="150000"/>
              </a:lnSpc>
              <a:spcBef>
                <a:spcPts val="0"/>
              </a:spcBef>
              <a:buClr>
                <a:srgbClr val="C45911"/>
              </a:buClr>
              <a:buFont typeface="+mj-lt"/>
              <a:buAutoNum type="romanUcPeriod" startAt="4"/>
            </a:pPr>
            <a:r>
              <a:rPr lang="en-US" sz="3200" b="1" dirty="0">
                <a:solidFill>
                  <a:srgbClr val="002060"/>
                </a:solidFill>
                <a:latin typeface="Andalus" panose="02020603050405020304" pitchFamily="18" charset="-78"/>
                <a:ea typeface="Calibri" panose="020F0502020204030204" pitchFamily="34" charset="0"/>
                <a:cs typeface="Andalus" panose="02020603050405020304" pitchFamily="18" charset="-78"/>
              </a:rPr>
              <a:t>                              Development of Psychopharmacology</a:t>
            </a:r>
          </a:p>
          <a:p>
            <a:pPr marL="0" marR="0" indent="0" algn="just">
              <a:lnSpc>
                <a:spcPct val="150000"/>
              </a:lnSpc>
              <a:spcBef>
                <a:spcPts val="0"/>
              </a:spcBef>
              <a:spcAft>
                <a:spcPts val="800"/>
              </a:spcAft>
              <a:buNone/>
            </a:pPr>
            <a:r>
              <a:rPr lang="en-US" sz="2800" dirty="0">
                <a:solidFill>
                  <a:srgbClr val="000000"/>
                </a:solidFill>
                <a:latin typeface="Times New Roman" panose="02020603050405020304" pitchFamily="18" charset="0"/>
                <a:ea typeface="Calibri" panose="020F0502020204030204" pitchFamily="34" charset="0"/>
                <a:cs typeface="Arial" panose="020B0604020202020204" pitchFamily="34" charset="0"/>
              </a:rPr>
              <a:t>A great leap in the treatment of mental illness began in about 1950 with the development of psychotropic drugs, or drugs used to treat mental illness. </a:t>
            </a:r>
            <a:endParaRPr lang="en-US" sz="2400" dirty="0"/>
          </a:p>
        </p:txBody>
      </p:sp>
    </p:spTree>
    <p:extLst>
      <p:ext uri="{BB962C8B-B14F-4D97-AF65-F5344CB8AC3E}">
        <p14:creationId xmlns:p14="http://schemas.microsoft.com/office/powerpoint/2010/main" val="1929956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19" y="1149283"/>
            <a:ext cx="11946162" cy="5527963"/>
          </a:xfrm>
        </p:spPr>
        <p:txBody>
          <a:bodyPr>
            <a:noAutofit/>
          </a:bodyPr>
          <a:lstStyle/>
          <a:p>
            <a:pPr marL="571500" lvl="0" indent="-571500" algn="just">
              <a:lnSpc>
                <a:spcPct val="150000"/>
              </a:lnSpc>
              <a:spcBef>
                <a:spcPts val="0"/>
              </a:spcBef>
              <a:spcAft>
                <a:spcPts val="800"/>
              </a:spcAft>
              <a:buClr>
                <a:srgbClr val="C45911"/>
              </a:buClr>
              <a:buFont typeface="+mj-lt"/>
              <a:buAutoNum type="romanUcPeriod" startAt="5"/>
            </a:pPr>
            <a:r>
              <a:rPr lang="en-US" sz="3200" b="1" dirty="0">
                <a:solidFill>
                  <a:srgbClr val="002060"/>
                </a:solidFill>
                <a:latin typeface="Andalus" panose="02020603050405020304" pitchFamily="18" charset="-78"/>
                <a:ea typeface="Calibri" panose="020F0502020204030204" pitchFamily="34" charset="0"/>
                <a:cs typeface="Andalus" panose="02020603050405020304" pitchFamily="18" charset="-78"/>
              </a:rPr>
              <a:t>                                  Move toward Community Mental Health</a:t>
            </a:r>
          </a:p>
          <a:p>
            <a:pPr marL="0" marR="0" indent="0" algn="just">
              <a:lnSpc>
                <a:spcPct val="150000"/>
              </a:lnSpc>
              <a:spcBef>
                <a:spcPts val="0"/>
              </a:spcBef>
              <a:spcAft>
                <a:spcPts val="800"/>
              </a:spcAft>
              <a:buNone/>
            </a:pPr>
            <a:r>
              <a:rPr lang="en-US" sz="2600" dirty="0">
                <a:solidFill>
                  <a:srgbClr val="000000"/>
                </a:solidFill>
                <a:latin typeface="Times New Roman" panose="02020603050405020304" pitchFamily="18" charset="0"/>
                <a:ea typeface="Calibri" panose="020F0502020204030204" pitchFamily="34" charset="0"/>
                <a:cs typeface="Arial" panose="020B0604020202020204" pitchFamily="34" charset="0"/>
              </a:rPr>
              <a:t>The movement toward treating those with mental illness in less restrictive environments gained momentum in 1963 with the enactment of the Community Mental Health Centers Construction Act. </a:t>
            </a:r>
            <a:r>
              <a:rPr lang="en-US" sz="26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Deinstitutionalization</a:t>
            </a:r>
            <a:r>
              <a:rPr lang="en-US" sz="2600" dirty="0">
                <a:solidFill>
                  <a:srgbClr val="000000"/>
                </a:solidFill>
                <a:latin typeface="Times New Roman" panose="02020603050405020304" pitchFamily="18" charset="0"/>
                <a:ea typeface="Calibri" panose="020F0502020204030204" pitchFamily="34" charset="0"/>
                <a:cs typeface="Arial" panose="020B0604020202020204" pitchFamily="34" charset="0"/>
              </a:rPr>
              <a:t>, a deliberate shift from institutional care in state hospitals to community facilities, began. Community mental health centers served smaller geographic catchment, or service, areas that provided less restrictive treatment located closer to individuals’ homes, families, and friends. These centers provided emergency care, inpatient care, outpatient services, partial hospitalization, screening services, and education.</a:t>
            </a:r>
          </a:p>
          <a:p>
            <a:endParaRPr lang="en-US" sz="2600" dirty="0"/>
          </a:p>
        </p:txBody>
      </p:sp>
    </p:spTree>
    <p:extLst>
      <p:ext uri="{BB962C8B-B14F-4D97-AF65-F5344CB8AC3E}">
        <p14:creationId xmlns:p14="http://schemas.microsoft.com/office/powerpoint/2010/main" val="92179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327</TotalTime>
  <Words>1507</Words>
  <Application>Microsoft Office PowerPoint</Application>
  <PresentationFormat>Widescreen</PresentationFormat>
  <Paragraphs>62</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Andalus</vt:lpstr>
      <vt:lpstr>Calibri</vt:lpstr>
      <vt:lpstr>Century Schoolbook</vt:lpstr>
      <vt:lpstr>Corbel</vt:lpstr>
      <vt:lpstr>Juice ITC</vt:lpstr>
      <vt:lpstr>Times New Roman</vt:lpstr>
      <vt:lpstr>Wingdings</vt:lpstr>
      <vt:lpstr>Feathered</vt:lpstr>
      <vt:lpstr>PowerPoint Presentation</vt:lpstr>
      <vt:lpstr> History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that Influencing Mental Health </vt:lpstr>
      <vt:lpstr>PowerPoint Presentation</vt:lpstr>
      <vt:lpstr>PowerPoint Presentation</vt:lpstr>
      <vt:lpstr>Characteristics of Mental illness  </vt:lpstr>
      <vt:lpstr>Factors Contributing to Mental Illness </vt:lpstr>
      <vt:lpstr>PowerPoint Presentation</vt:lpstr>
      <vt:lpstr>Diagnostic And Statistical Manual Of Mental Disorders</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Basra College of Nursing                                                     Psychiatric Mental Health Nursing</dc:title>
  <dc:creator>Qais ALsheikh</dc:creator>
  <cp:lastModifiedBy>Naruto</cp:lastModifiedBy>
  <cp:revision>21</cp:revision>
  <dcterms:created xsi:type="dcterms:W3CDTF">2020-05-25T21:12:30Z</dcterms:created>
  <dcterms:modified xsi:type="dcterms:W3CDTF">2022-02-27T10:38:46Z</dcterms:modified>
</cp:coreProperties>
</file>